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89" r:id="rId5"/>
    <p:sldId id="290" r:id="rId6"/>
    <p:sldId id="303" r:id="rId7"/>
    <p:sldId id="297" r:id="rId8"/>
    <p:sldId id="302" r:id="rId9"/>
    <p:sldId id="304" r:id="rId10"/>
    <p:sldId id="293" r:id="rId11"/>
    <p:sldId id="294" r:id="rId12"/>
    <p:sldId id="307" r:id="rId13"/>
    <p:sldId id="305" r:id="rId14"/>
    <p:sldId id="306" r:id="rId15"/>
    <p:sldId id="308" r:id="rId16"/>
    <p:sldId id="299" r:id="rId1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CC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82" autoAdjust="0"/>
    <p:restoredTop sz="93725" autoAdjust="0"/>
  </p:normalViewPr>
  <p:slideViewPr>
    <p:cSldViewPr snapToGrid="0" showGuides="1">
      <p:cViewPr varScale="1">
        <p:scale>
          <a:sx n="69" d="100"/>
          <a:sy n="69" d="100"/>
        </p:scale>
        <p:origin x="1050" y="60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A4D5FAA-C4C1-47E6-BDC3-D4A4BF97A8C8}" type="datetime1">
              <a:rPr lang="it-IT" smtClean="0"/>
              <a:pPr rtl="0"/>
              <a:t>20/11/2021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F0D8CC-6079-CB40-AF25-90B118481BE2}" type="slidenum">
              <a:rPr lang="it-IT" smtClean="0"/>
              <a:pPr rt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7B7F2E-2856-429D-A2E2-D9CB4A59815B}" type="datetime1">
              <a:rPr lang="it-IT" noProof="0" smtClean="0"/>
              <a:pPr rtl="0"/>
              <a:t>20/11/2021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C4BC9A-56BB-44A7-8CF5-84C4413460D0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180057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1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1505007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10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1846985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11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2928167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12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292816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smtClean="0"/>
              <a:pPr rtl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74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2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89155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3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2928167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4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402125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5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61780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6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1846985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7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4275979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8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184698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it-IT" noProof="1" smtClean="0"/>
              <a:pPr rtl="0"/>
              <a:t>9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184698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Aggiungere il testo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 rtlCol="0"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Aggiungere il testo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Aggiungere il testo</a:t>
            </a:r>
          </a:p>
        </p:txBody>
      </p:sp>
    </p:spTree>
    <p:extLst>
      <p:ext uri="{BB962C8B-B14F-4D97-AF65-F5344CB8AC3E}">
        <p14:creationId xmlns:p14="http://schemas.microsoft.com/office/powerpoint/2010/main" val="18602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il titolo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203704"/>
            <a:ext cx="6400800" cy="420624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Fare clic per modificare il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5711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il titolo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Aggiungere il testo</a:t>
            </a:r>
          </a:p>
        </p:txBody>
      </p:sp>
    </p:spTree>
    <p:extLst>
      <p:ext uri="{BB962C8B-B14F-4D97-AF65-F5344CB8AC3E}">
        <p14:creationId xmlns:p14="http://schemas.microsoft.com/office/powerpoint/2010/main" val="293050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il titolo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Aggiungere il testo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Inserire il titolo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Aggiungere il testo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il titolo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 rtlCol="0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Aggiungere il testo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Inserire il titolo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Aggiungere il testo</a:t>
            </a:r>
          </a:p>
        </p:txBody>
      </p:sp>
    </p:spTree>
    <p:extLst>
      <p:ext uri="{BB962C8B-B14F-4D97-AF65-F5344CB8AC3E}">
        <p14:creationId xmlns:p14="http://schemas.microsoft.com/office/powerpoint/2010/main" val="263045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il titolo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Aggiungere il testo</a:t>
            </a:r>
          </a:p>
        </p:txBody>
      </p:sp>
    </p:spTree>
    <p:extLst>
      <p:ext uri="{BB962C8B-B14F-4D97-AF65-F5344CB8AC3E}">
        <p14:creationId xmlns:p14="http://schemas.microsoft.com/office/powerpoint/2010/main" val="83818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6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9.jpeg"/><Relationship Id="rId5" Type="http://schemas.openxmlformats.org/officeDocument/2006/relationships/image" Target="../media/image6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asalbianco.edu.i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RMIC82200R@pec.istruzione.it" TargetMode="External"/><Relationship Id="rId4" Type="http://schemas.openxmlformats.org/officeDocument/2006/relationships/hyperlink" Target="mailto:RMIC82200R@istruzione.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9276" y="479407"/>
            <a:ext cx="7315200" cy="1143000"/>
          </a:xfrm>
        </p:spPr>
        <p:txBody>
          <a:bodyPr rtlCol="0">
            <a:normAutofit/>
          </a:bodyPr>
          <a:lstStyle/>
          <a:p>
            <a:pPr rtl="0"/>
            <a:r>
              <a:rPr lang="it-IT" sz="6000" noProof="1" smtClean="0"/>
              <a:t>I.C. Casalbianco</a:t>
            </a:r>
            <a:endParaRPr lang="it-IT" sz="6000" noProof="1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8647" y="1910443"/>
            <a:ext cx="7878209" cy="2171699"/>
          </a:xfrm>
        </p:spPr>
        <p:txBody>
          <a:bodyPr rtlCol="0">
            <a:normAutofit/>
          </a:bodyPr>
          <a:lstStyle/>
          <a:p>
            <a:pPr rtl="0"/>
            <a:r>
              <a:rPr lang="it-IT" sz="5400" noProof="1" smtClean="0">
                <a:latin typeface="+mj-lt"/>
              </a:rPr>
              <a:t>Scuola primaria </a:t>
            </a:r>
          </a:p>
          <a:p>
            <a:pPr rtl="0"/>
            <a:r>
              <a:rPr lang="it-IT" sz="5400" noProof="1" smtClean="0"/>
              <a:t>Nino Manfredi</a:t>
            </a:r>
            <a:endParaRPr lang="it-IT" sz="5400" noProof="1">
              <a:latin typeface="+mj-lt"/>
            </a:endParaRPr>
          </a:p>
          <a:p>
            <a:pPr rtl="0"/>
            <a:endParaRPr lang="it-IT" noProof="1"/>
          </a:p>
        </p:txBody>
      </p:sp>
      <p:pic>
        <p:nvPicPr>
          <p:cNvPr id="12" name="Elemento grafico 11" descr="Illustrazione di una matita cartone animato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77964">
            <a:off x="1811563" y="4144102"/>
            <a:ext cx="1155789" cy="1971643"/>
          </a:xfrm>
          <a:prstGeom prst="rect">
            <a:avLst/>
          </a:prstGeom>
        </p:spPr>
      </p:pic>
      <p:pic>
        <p:nvPicPr>
          <p:cNvPr id="8" name="Elemento grafico 7" descr="Illustrazione di un sacchetto blu di articoli per la scuola cartone animato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2560" y="4391095"/>
            <a:ext cx="2483858" cy="1709233"/>
          </a:xfrm>
          <a:prstGeom prst="rect">
            <a:avLst/>
          </a:prstGeom>
        </p:spPr>
      </p:pic>
      <p:pic>
        <p:nvPicPr>
          <p:cNvPr id="10" name="Elemento grafico 9" descr="Illustrazione di un libro viola cartone animato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269620" y="4059937"/>
            <a:ext cx="1775352" cy="2059055"/>
          </a:xfrm>
          <a:prstGeom prst="rect">
            <a:avLst/>
          </a:prstGeom>
        </p:spPr>
      </p:pic>
      <p:pic>
        <p:nvPicPr>
          <p:cNvPr id="6" name="Elemento grafico 5" descr="Illustrazione di un mappamondo cartone animato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8174" y="4442978"/>
            <a:ext cx="2213723" cy="174884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6909" y="471091"/>
            <a:ext cx="1910059" cy="2190466"/>
          </a:xfrm>
          <a:prstGeom prst="rect">
            <a:avLst/>
          </a:prstGeom>
          <a:solidFill>
            <a:srgbClr val="FFC000">
              <a:alpha val="5000"/>
            </a:srgb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75573" y="1114068"/>
            <a:ext cx="10971545" cy="574393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2400" b="1" dirty="0" smtClean="0">
                <a:solidFill>
                  <a:srgbClr val="0070C0"/>
                </a:solidFill>
              </a:rPr>
              <a:t>Progetto di lingue </a:t>
            </a:r>
            <a:br>
              <a:rPr lang="it-IT" sz="2400" b="1" dirty="0" smtClean="0">
                <a:solidFill>
                  <a:srgbClr val="0070C0"/>
                </a:solidFill>
              </a:rPr>
            </a:br>
            <a:r>
              <a:rPr lang="it-IT" sz="2400" b="1" dirty="0" smtClean="0">
                <a:solidFill>
                  <a:srgbClr val="0070C0"/>
                </a:solidFill>
              </a:rPr>
              <a:t>in orario extracurricolare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400" b="1" dirty="0" smtClean="0">
                <a:solidFill>
                  <a:srgbClr val="0070C0"/>
                </a:solidFill>
              </a:rPr>
              <a:t>Progetto sport di classe Coni/</a:t>
            </a:r>
            <a:r>
              <a:rPr lang="it-IT" sz="2400" b="1" dirty="0" err="1" smtClean="0">
                <a:solidFill>
                  <a:srgbClr val="0070C0"/>
                </a:solidFill>
              </a:rPr>
              <a:t>Miur</a:t>
            </a:r>
            <a:r>
              <a:rPr lang="it-IT" sz="2400" b="1" dirty="0" smtClean="0">
                <a:solidFill>
                  <a:srgbClr val="0070C0"/>
                </a:solidFill>
              </a:rPr>
              <a:t/>
            </a:r>
            <a:br>
              <a:rPr lang="it-IT" sz="2400" b="1" dirty="0" smtClean="0">
                <a:solidFill>
                  <a:srgbClr val="0070C0"/>
                </a:solidFill>
              </a:rPr>
            </a:br>
            <a:r>
              <a:rPr lang="it-IT" sz="2400" b="1" dirty="0" smtClean="0">
                <a:solidFill>
                  <a:srgbClr val="0070C0"/>
                </a:solidFill>
              </a:rPr>
              <a:t>in orario curricolare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b="1" dirty="0" smtClean="0">
                <a:solidFill>
                  <a:srgbClr val="0070C0"/>
                </a:solidFill>
              </a:rPr>
              <a:t>Progetti di musica e teatro in orario curricolare con esperti esterni e con il contributo delle famiglie</a:t>
            </a:r>
            <a:br>
              <a:rPr lang="it-IT" sz="2400" b="1" dirty="0" smtClean="0">
                <a:solidFill>
                  <a:srgbClr val="0070C0"/>
                </a:solidFill>
              </a:rPr>
            </a:br>
            <a:r>
              <a:rPr lang="it-IT" sz="2400" b="1" dirty="0" smtClean="0">
                <a:solidFill>
                  <a:srgbClr val="0070C0"/>
                </a:solidFill>
              </a:rPr>
              <a:t/>
            </a:r>
            <a:br>
              <a:rPr lang="it-IT" sz="2400" b="1" dirty="0" smtClean="0">
                <a:solidFill>
                  <a:srgbClr val="0070C0"/>
                </a:solidFill>
              </a:rPr>
            </a:br>
            <a:r>
              <a:rPr lang="it-IT" sz="2400" b="1" dirty="0" smtClean="0">
                <a:solidFill>
                  <a:srgbClr val="0070C0"/>
                </a:solidFill>
              </a:rPr>
              <a:t/>
            </a:r>
            <a:br>
              <a:rPr lang="it-IT" sz="2400" b="1" dirty="0" smtClean="0">
                <a:solidFill>
                  <a:srgbClr val="0070C0"/>
                </a:solidFill>
              </a:rPr>
            </a:br>
            <a:r>
              <a:rPr lang="it-IT" sz="2400" b="1" dirty="0" smtClean="0">
                <a:solidFill>
                  <a:srgbClr val="0070C0"/>
                </a:solidFill>
              </a:rPr>
              <a:t>Lettura condivisa</a:t>
            </a:r>
            <a:br>
              <a:rPr lang="it-IT" sz="2400" b="1" dirty="0" smtClean="0">
                <a:solidFill>
                  <a:srgbClr val="0070C0"/>
                </a:solidFill>
              </a:rPr>
            </a:br>
            <a:r>
              <a:rPr lang="it-IT" sz="2400" b="1" dirty="0" smtClean="0">
                <a:solidFill>
                  <a:srgbClr val="0070C0"/>
                </a:solidFill>
              </a:rPr>
              <a:t/>
            </a:r>
            <a:br>
              <a:rPr lang="it-IT" sz="2400" b="1" dirty="0" smtClean="0">
                <a:solidFill>
                  <a:srgbClr val="0070C0"/>
                </a:solidFill>
              </a:rPr>
            </a:br>
            <a:r>
              <a:rPr lang="it-IT" sz="2400" b="1" dirty="0" smtClean="0">
                <a:solidFill>
                  <a:srgbClr val="0070C0"/>
                </a:solidFill>
              </a:rPr>
              <a:t/>
            </a:r>
            <a:br>
              <a:rPr lang="it-IT" sz="2400" b="1" dirty="0" smtClean="0">
                <a:solidFill>
                  <a:srgbClr val="0070C0"/>
                </a:solidFill>
              </a:rPr>
            </a:br>
            <a:r>
              <a:rPr lang="it-IT" sz="2400" dirty="0" smtClean="0"/>
              <a:t/>
            </a:r>
            <a:br>
              <a:rPr lang="it-IT" sz="2400" dirty="0" smtClean="0"/>
            </a:br>
            <a:endParaRPr lang="it-IT" sz="2400" dirty="0"/>
          </a:p>
        </p:txBody>
      </p:sp>
      <p:pic>
        <p:nvPicPr>
          <p:cNvPr id="3074" name="Picture 2" descr="C:\Users\Patrizia\Desktop\Trinity-300x1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8607" y="1280436"/>
            <a:ext cx="2552175" cy="1429218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4174906" y="2312081"/>
            <a:ext cx="198002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Esami nell’Istituto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077" name="Picture 5" descr="C:\Users\Patrizia\Desktop\unnam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7045" y="3419410"/>
            <a:ext cx="2162135" cy="867297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4304561" y="413359"/>
            <a:ext cx="345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0070C0"/>
                </a:solidFill>
                <a:latin typeface="+mj-lt"/>
              </a:rPr>
              <a:t>I progetti</a:t>
            </a:r>
            <a:endParaRPr lang="it-IT" sz="4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33815" y="3214456"/>
            <a:ext cx="1865192" cy="11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7943439" y="3506297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8148466" y="3553442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7984006" y="3767241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8225214" y="3811097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8272359" y="3479984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8378711" y="3513971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8346915" y="3824254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8668161" y="3839603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8659390" y="3511779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8568388" y="3831929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8832621" y="3803423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8954322" y="3612648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9080409" y="3850567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8805212" y="3562213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9016817" y="3576467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9302979" y="3494237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9517874" y="3893327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/>
        </p:nvSpPr>
        <p:spPr>
          <a:xfrm>
            <a:off x="9301883" y="3822061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>
            <a:off x="9122072" y="3540286"/>
            <a:ext cx="68743" cy="52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69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: Forma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r>
              <a:rPr lang="it-IT" sz="3200" b="1" dirty="0" smtClean="0">
                <a:solidFill>
                  <a:schemeClr val="tx2"/>
                </a:solidFill>
                <a:latin typeface="+mj-lt"/>
              </a:rPr>
              <a:t>Uscite didattiche e campi-scuola</a:t>
            </a:r>
            <a:endParaRPr lang="it-IT" sz="3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4513" y="748145"/>
            <a:ext cx="2897579" cy="217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e 9"/>
          <p:cNvSpPr/>
          <p:nvPr/>
        </p:nvSpPr>
        <p:spPr>
          <a:xfrm>
            <a:off x="7642746" y="1849271"/>
            <a:ext cx="252484" cy="33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6621439" y="1885665"/>
            <a:ext cx="252484" cy="33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8548" y="2364513"/>
            <a:ext cx="1973263" cy="263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1638" y="2678764"/>
            <a:ext cx="2220211" cy="296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5685" y="223283"/>
            <a:ext cx="3051544" cy="228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39025" y="3532668"/>
            <a:ext cx="2690035" cy="201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vale 15"/>
          <p:cNvSpPr/>
          <p:nvPr/>
        </p:nvSpPr>
        <p:spPr>
          <a:xfrm>
            <a:off x="7999011" y="3896139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5704664" y="4088296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5971431" y="4405024"/>
            <a:ext cx="214684" cy="2838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5536757" y="3795423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5367130" y="3819276"/>
            <a:ext cx="95435" cy="1325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5343277" y="3660251"/>
            <a:ext cx="119289" cy="180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5239909" y="3604592"/>
            <a:ext cx="95436" cy="148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4288402" y="3906742"/>
            <a:ext cx="188182" cy="2676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4542844" y="3787472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4534893" y="3477371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4921857" y="3578087"/>
            <a:ext cx="119289" cy="164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/>
        </p:nvSpPr>
        <p:spPr>
          <a:xfrm>
            <a:off x="4683318" y="3763618"/>
            <a:ext cx="87485" cy="140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>
            <a:off x="5701085" y="3429664"/>
            <a:ext cx="95435" cy="172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 flipV="1">
            <a:off x="6209969" y="3590678"/>
            <a:ext cx="111339" cy="106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/>
          <p:cNvSpPr/>
          <p:nvPr/>
        </p:nvSpPr>
        <p:spPr>
          <a:xfrm>
            <a:off x="8287909" y="614901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/>
          <p:cNvSpPr/>
          <p:nvPr/>
        </p:nvSpPr>
        <p:spPr>
          <a:xfrm>
            <a:off x="9090990" y="622852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/>
          <p:cNvSpPr/>
          <p:nvPr/>
        </p:nvSpPr>
        <p:spPr>
          <a:xfrm>
            <a:off x="9354709" y="830911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/>
          <p:cNvSpPr/>
          <p:nvPr/>
        </p:nvSpPr>
        <p:spPr>
          <a:xfrm>
            <a:off x="9497831" y="648032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/>
          <p:cNvSpPr/>
          <p:nvPr/>
        </p:nvSpPr>
        <p:spPr>
          <a:xfrm>
            <a:off x="9736371" y="767301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/>
          <p:cNvSpPr/>
          <p:nvPr/>
        </p:nvSpPr>
        <p:spPr>
          <a:xfrm>
            <a:off x="9935153" y="783204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/>
          <p:cNvSpPr/>
          <p:nvPr/>
        </p:nvSpPr>
        <p:spPr>
          <a:xfrm>
            <a:off x="10396329" y="703690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/>
          <p:cNvSpPr/>
          <p:nvPr/>
        </p:nvSpPr>
        <p:spPr>
          <a:xfrm>
            <a:off x="10547404" y="942229"/>
            <a:ext cx="148445" cy="233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/>
          <p:cNvSpPr/>
          <p:nvPr/>
        </p:nvSpPr>
        <p:spPr>
          <a:xfrm>
            <a:off x="10177671" y="910424"/>
            <a:ext cx="184224" cy="242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/>
          <p:cNvSpPr/>
          <p:nvPr/>
        </p:nvSpPr>
        <p:spPr>
          <a:xfrm>
            <a:off x="10229352" y="1419308"/>
            <a:ext cx="298176" cy="377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/>
          <p:cNvSpPr/>
          <p:nvPr/>
        </p:nvSpPr>
        <p:spPr>
          <a:xfrm>
            <a:off x="9318929" y="3621819"/>
            <a:ext cx="136516" cy="131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/>
          <p:cNvSpPr/>
          <p:nvPr/>
        </p:nvSpPr>
        <p:spPr>
          <a:xfrm>
            <a:off x="10607040" y="3661575"/>
            <a:ext cx="160371" cy="107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/>
          <p:cNvSpPr/>
          <p:nvPr/>
        </p:nvSpPr>
        <p:spPr>
          <a:xfrm>
            <a:off x="10328744" y="3788797"/>
            <a:ext cx="120614" cy="1391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504967" y="946653"/>
            <a:ext cx="10742151" cy="1878434"/>
          </a:xfrm>
        </p:spPr>
        <p:txBody>
          <a:bodyPr>
            <a:normAutofit/>
          </a:bodyPr>
          <a:lstStyle/>
          <a:p>
            <a:r>
              <a:rPr lang="it-IT" sz="3200" dirty="0" smtClean="0"/>
              <a:t>Gli alunni indossano la divisa scolastica costituita da pantalone blu, felpa blu o maglietta bianca con il logo della scuola</a:t>
            </a:r>
            <a:endParaRPr lang="it-IT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9618" y="2579685"/>
            <a:ext cx="2822125" cy="375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1366" y="2543382"/>
            <a:ext cx="2906973" cy="387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vale 13"/>
          <p:cNvSpPr/>
          <p:nvPr/>
        </p:nvSpPr>
        <p:spPr>
          <a:xfrm>
            <a:off x="7096835" y="3043450"/>
            <a:ext cx="586854" cy="81886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2813712" y="2731827"/>
            <a:ext cx="586854" cy="81886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3630305" y="2725173"/>
            <a:ext cx="6858000" cy="3950208"/>
          </a:xfrm>
        </p:spPr>
        <p:txBody>
          <a:bodyPr/>
          <a:lstStyle/>
          <a:p>
            <a:r>
              <a:rPr lang="it-IT" dirty="0" smtClean="0">
                <a:latin typeface="+mj-lt"/>
              </a:rPr>
              <a:t>La scuola si avvale del registro elettronico in cui le famiglie possono giustificare le assenze dei figli e vedere i compiti assegnati e i voti delle verifiche periodiche.</a:t>
            </a:r>
          </a:p>
          <a:p>
            <a:r>
              <a:rPr lang="it-IT" dirty="0" smtClean="0">
                <a:latin typeface="+mj-lt"/>
              </a:rPr>
              <a:t>Sul sito dell’Istituto, all’indirizzo </a:t>
            </a:r>
            <a:r>
              <a:rPr lang="it-IT" b="1" i="1" dirty="0" smtClean="0">
                <a:hlinkClick r:id="rId3"/>
              </a:rPr>
              <a:t>www.iccasalbianco.edu.it</a:t>
            </a:r>
            <a:r>
              <a:rPr lang="it-IT" dirty="0" smtClean="0">
                <a:latin typeface="+mj-lt"/>
              </a:rPr>
              <a:t>, vengono pubblicate tutte le circolari e gli avvisi per le famiglie</a:t>
            </a:r>
          </a:p>
          <a:p>
            <a:endParaRPr lang="it-IT" dirty="0" smtClean="0">
              <a:latin typeface="+mj-lt"/>
            </a:endParaRPr>
          </a:p>
          <a:p>
            <a:r>
              <a:rPr lang="it-IT" dirty="0" smtClean="0">
                <a:latin typeface="+mj-lt"/>
              </a:rPr>
              <a:t>Indirizzi </a:t>
            </a:r>
            <a:r>
              <a:rPr lang="it-IT" dirty="0" err="1" smtClean="0">
                <a:latin typeface="+mj-lt"/>
              </a:rPr>
              <a:t>email</a:t>
            </a:r>
            <a:r>
              <a:rPr lang="it-IT" dirty="0" smtClean="0">
                <a:latin typeface="+mj-lt"/>
              </a:rPr>
              <a:t>:</a:t>
            </a:r>
          </a:p>
          <a:p>
            <a:r>
              <a:rPr lang="it-IT" b="1" dirty="0" smtClean="0">
                <a:latin typeface="+mj-lt"/>
                <a:hlinkClick r:id="rId4"/>
              </a:rPr>
              <a:t>RMIC82200R@istruzione.it</a:t>
            </a:r>
            <a:endParaRPr lang="it-IT" b="1" dirty="0" smtClean="0">
              <a:latin typeface="+mj-lt"/>
            </a:endParaRPr>
          </a:p>
          <a:p>
            <a:endParaRPr lang="it-IT" sz="2400" dirty="0" smtClean="0">
              <a:latin typeface="+mj-lt"/>
            </a:endParaRPr>
          </a:p>
          <a:p>
            <a:r>
              <a:rPr lang="it-IT" dirty="0" smtClean="0">
                <a:latin typeface="+mj-lt"/>
              </a:rPr>
              <a:t> </a:t>
            </a:r>
            <a:r>
              <a:rPr lang="it-IT" b="1" dirty="0" smtClean="0">
                <a:latin typeface="+mj-lt"/>
                <a:hlinkClick r:id="rId5"/>
              </a:rPr>
              <a:t>RMIC82200R@pec.istruzione.it</a:t>
            </a:r>
            <a:endParaRPr lang="it-IT" dirty="0" smtClean="0">
              <a:latin typeface="+mj-lt"/>
            </a:endParaRP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Comunicazioni scuola-famiglia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933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796520-2640-4559-BAB1-ADE3A738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538843"/>
            <a:ext cx="6613071" cy="800100"/>
          </a:xfrm>
        </p:spPr>
        <p:txBody>
          <a:bodyPr rtlCol="0"/>
          <a:lstStyle/>
          <a:p>
            <a:pPr rtl="0"/>
            <a:r>
              <a:rPr lang="it-IT" sz="4400" b="1" dirty="0" smtClean="0">
                <a:solidFill>
                  <a:srgbClr val="002060"/>
                </a:solidFill>
              </a:rPr>
              <a:t>La nostra sede</a:t>
            </a:r>
            <a:endParaRPr lang="it-IT" sz="4400" b="1" dirty="0">
              <a:solidFill>
                <a:srgbClr val="002060"/>
              </a:solidFill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ED39638-AED5-4483-9DDA-49E033B81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8457" y="3761532"/>
            <a:ext cx="6400800" cy="3096468"/>
          </a:xfrm>
        </p:spPr>
        <p:txBody>
          <a:bodyPr rtlCol="0">
            <a:normAutofit/>
          </a:bodyPr>
          <a:lstStyle/>
          <a:p>
            <a:pPr rtl="0"/>
            <a:r>
              <a:rPr lang="it-IT" sz="2800" b="1" dirty="0" smtClean="0">
                <a:latin typeface="Rockwell Condensed" pitchFamily="18" charset="0"/>
              </a:rPr>
              <a:t>Scuola Primaria Nino Manfredi</a:t>
            </a:r>
          </a:p>
          <a:p>
            <a:pPr rtl="0"/>
            <a:r>
              <a:rPr lang="it-IT" sz="2800" b="1" dirty="0" smtClean="0">
                <a:latin typeface="Rockwell Condensed" pitchFamily="18" charset="0"/>
              </a:rPr>
              <a:t>Via Valle Castellana 27/29</a:t>
            </a:r>
          </a:p>
          <a:p>
            <a:pPr rtl="0"/>
            <a:r>
              <a:rPr lang="it-IT" sz="2800" b="1" dirty="0" smtClean="0">
                <a:latin typeface="Rockwell Condensed" pitchFamily="18" charset="0"/>
              </a:rPr>
              <a:t>00131</a:t>
            </a:r>
          </a:p>
          <a:p>
            <a:pPr rtl="0"/>
            <a:r>
              <a:rPr lang="it-IT" sz="2800" b="1" dirty="0" smtClean="0">
                <a:latin typeface="Rockwell Condensed" pitchFamily="18" charset="0"/>
              </a:rPr>
              <a:t>Case Rosse – Roma</a:t>
            </a:r>
          </a:p>
          <a:p>
            <a:pPr rtl="0"/>
            <a:endParaRPr lang="it-IT" sz="2400" dirty="0"/>
          </a:p>
        </p:txBody>
      </p:sp>
      <p:pic>
        <p:nvPicPr>
          <p:cNvPr id="7" name="Immagine 6" descr="castella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47" y="1244290"/>
            <a:ext cx="4287610" cy="222955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5956" y="662845"/>
            <a:ext cx="4204623" cy="243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 flipV="1">
            <a:off x="6955971" y="2465614"/>
            <a:ext cx="48986" cy="979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335487" y="2612572"/>
            <a:ext cx="163286" cy="195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8889" y="3374618"/>
            <a:ext cx="2399407" cy="319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0195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smtClean="0"/>
              <a:t>Orario scolastico</a:t>
            </a:r>
            <a:endParaRPr lang="it-IT" dirty="0"/>
          </a:p>
        </p:txBody>
      </p:sp>
      <p:sp>
        <p:nvSpPr>
          <p:cNvPr id="6" name="Figura a mano libera: Forma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120" y="1970358"/>
            <a:ext cx="6858000" cy="4233672"/>
          </a:xfrm>
        </p:spPr>
        <p:txBody>
          <a:bodyPr rtlCol="0">
            <a:normAutofit/>
          </a:bodyPr>
          <a:lstStyle/>
          <a:p>
            <a:pPr rtl="0"/>
            <a:r>
              <a:rPr lang="it-IT" sz="2400" dirty="0" smtClean="0"/>
              <a:t> </a:t>
            </a:r>
          </a:p>
          <a:p>
            <a:pPr rtl="0">
              <a:buFont typeface="Wingdings" pitchFamily="2" charset="2"/>
              <a:buChar char="§"/>
            </a:pPr>
            <a:r>
              <a:rPr lang="it-IT" sz="2400" dirty="0" smtClean="0"/>
              <a:t>    Tempo pieno di 40 ore settimanali dal lunedì    al venerdì</a:t>
            </a:r>
          </a:p>
          <a:p>
            <a:pPr rtl="0">
              <a:buFont typeface="Wingdings" pitchFamily="2" charset="2"/>
              <a:buChar char="§"/>
            </a:pPr>
            <a:r>
              <a:rPr lang="it-IT" sz="2400" dirty="0" smtClean="0"/>
              <a:t>    Tempo normale a 25 ore settimanali dal lunedì al venerdì </a:t>
            </a:r>
          </a:p>
          <a:p>
            <a:pPr rtl="0">
              <a:buFont typeface="Wingdings" pitchFamily="2" charset="2"/>
              <a:buChar char="§"/>
            </a:pPr>
            <a:endParaRPr lang="it-IT" dirty="0" smtClean="0"/>
          </a:p>
          <a:p>
            <a:r>
              <a:rPr lang="it-IT" dirty="0" smtClean="0"/>
              <a:t>La scuola, su richiesta delle famiglie, fornisce un servizio di </a:t>
            </a:r>
            <a:r>
              <a:rPr lang="it-IT" dirty="0" err="1" smtClean="0"/>
              <a:t>pre</a:t>
            </a:r>
            <a:r>
              <a:rPr lang="it-IT" dirty="0" smtClean="0"/>
              <a:t> e post scuola e un servizio di trasporto scolastico.</a:t>
            </a:r>
          </a:p>
          <a:p>
            <a:endParaRPr lang="it-IT" dirty="0" smtClean="0"/>
          </a:p>
          <a:p>
            <a:r>
              <a:rPr lang="it-IT" dirty="0"/>
              <a:t> </a:t>
            </a:r>
            <a:r>
              <a:rPr lang="it-IT" dirty="0" smtClean="0"/>
              <a:t>                     </a:t>
            </a:r>
          </a:p>
        </p:txBody>
      </p:sp>
      <p:pic>
        <p:nvPicPr>
          <p:cNvPr id="4098" name="Picture 2" descr="C:\Users\Patrizia\Desktop\disegni-sito-web-2019-1-293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553" y="1812471"/>
            <a:ext cx="2424491" cy="248194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8830" y="5042140"/>
            <a:ext cx="1217812" cy="92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4E16C4-8E88-4788-939C-687DC13F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790" y="375153"/>
            <a:ext cx="6857999" cy="653547"/>
          </a:xfrm>
        </p:spPr>
        <p:txBody>
          <a:bodyPr rtlCol="0"/>
          <a:lstStyle/>
          <a:p>
            <a:pPr rtl="0"/>
            <a:r>
              <a:rPr lang="it-IT" noProof="1" smtClean="0"/>
              <a:t>La mensa</a:t>
            </a:r>
            <a:endParaRPr lang="it-IT" noProof="1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B916BCB-384D-4A08-BEE7-8E8B4C216B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261257" y="1714500"/>
            <a:ext cx="3429000" cy="3429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1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CC9A77-60CE-4D42-8E97-990157A99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4557" y="1207670"/>
            <a:ext cx="7674429" cy="5356416"/>
          </a:xfrm>
        </p:spPr>
        <p:txBody>
          <a:bodyPr rtlCol="0">
            <a:normAutofit/>
          </a:bodyPr>
          <a:lstStyle/>
          <a:p>
            <a:pPr rtl="0"/>
            <a:r>
              <a:rPr lang="it-IT" sz="2400" noProof="1" smtClean="0"/>
              <a:t>Il cibo, per bambini che scelgono il tempo pieno, viene cucinato direttamente a scuola.</a:t>
            </a:r>
            <a:endParaRPr lang="it-IT" sz="2400" noProof="1"/>
          </a:p>
        </p:txBody>
      </p:sp>
      <p:pic>
        <p:nvPicPr>
          <p:cNvPr id="5122" name="Picture 2" descr="C:\Users\Patrizia\Desktop\unname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068" y="2547257"/>
            <a:ext cx="2499649" cy="1744436"/>
          </a:xfrm>
          <a:prstGeom prst="rect">
            <a:avLst/>
          </a:prstGeom>
          <a:noFill/>
        </p:spPr>
      </p:pic>
      <p:pic>
        <p:nvPicPr>
          <p:cNvPr id="5123" name="Picture 3" descr="C:\Users\Patrizia\Desktop\b043e8c3-79df-4cd5-ba20-1b5ab4f094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0456" y="2117387"/>
            <a:ext cx="4718959" cy="4510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0515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994" y="341012"/>
            <a:ext cx="6857999" cy="653547"/>
          </a:xfrm>
        </p:spPr>
        <p:txBody>
          <a:bodyPr rtlCol="0"/>
          <a:lstStyle/>
          <a:p>
            <a:pPr rtl="0"/>
            <a:r>
              <a:rPr lang="it-IT" noProof="1" smtClean="0"/>
              <a:t>Sport  a scuola… e fuori…</a:t>
            </a:r>
            <a:endParaRPr lang="it-IT" noProof="1"/>
          </a:p>
        </p:txBody>
      </p:sp>
      <p:sp>
        <p:nvSpPr>
          <p:cNvPr id="6" name="Figura a mano libera: Forma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28576" y="0"/>
            <a:ext cx="3987118" cy="6867328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noProof="1"/>
          </a:p>
        </p:txBody>
      </p:sp>
      <p:pic>
        <p:nvPicPr>
          <p:cNvPr id="8" name="Immagine 7" descr="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619" y="4460759"/>
            <a:ext cx="3216730" cy="1809411"/>
          </a:xfrm>
          <a:prstGeom prst="rect">
            <a:avLst/>
          </a:prstGeom>
        </p:spPr>
      </p:pic>
      <p:sp>
        <p:nvSpPr>
          <p:cNvPr id="9" name="Stella a 5 punte 8"/>
          <p:cNvSpPr/>
          <p:nvPr/>
        </p:nvSpPr>
        <p:spPr>
          <a:xfrm>
            <a:off x="4187291" y="4874244"/>
            <a:ext cx="1094013" cy="1028701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tella a 5 punte 10"/>
          <p:cNvSpPr/>
          <p:nvPr/>
        </p:nvSpPr>
        <p:spPr>
          <a:xfrm>
            <a:off x="5018808" y="4460668"/>
            <a:ext cx="985157" cy="919843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tella a 5 punte 11"/>
          <p:cNvSpPr/>
          <p:nvPr/>
        </p:nvSpPr>
        <p:spPr>
          <a:xfrm>
            <a:off x="5694216" y="4543796"/>
            <a:ext cx="1115785" cy="90351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6558" y="918853"/>
            <a:ext cx="5804629" cy="271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529" y="2161186"/>
            <a:ext cx="3167968" cy="243417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Users\Patrizia\Downloads\2019-02-28_10-56-19_809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21432" y="3699163"/>
            <a:ext cx="2664031" cy="169223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17724" y="4600239"/>
            <a:ext cx="2905496" cy="190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Stella a 5 punte 12"/>
          <p:cNvSpPr/>
          <p:nvPr/>
        </p:nvSpPr>
        <p:spPr>
          <a:xfrm>
            <a:off x="9096499" y="4821382"/>
            <a:ext cx="308758" cy="2375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tella a 5 punte 13"/>
          <p:cNvSpPr/>
          <p:nvPr/>
        </p:nvSpPr>
        <p:spPr>
          <a:xfrm>
            <a:off x="9937668" y="4771901"/>
            <a:ext cx="308758" cy="2375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73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FB7C4AF-BB0C-400D-A8AA-F137B026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16" y="459765"/>
            <a:ext cx="6857999" cy="1095903"/>
          </a:xfrm>
          <a:solidFill>
            <a:srgbClr val="0070C0"/>
          </a:solidFill>
        </p:spPr>
        <p:txBody>
          <a:bodyPr rtlCol="0">
            <a:normAutofit/>
          </a:bodyPr>
          <a:lstStyle/>
          <a:p>
            <a:pPr rtl="0"/>
            <a:r>
              <a:rPr lang="it-IT" sz="3600" b="1" noProof="1" smtClean="0">
                <a:solidFill>
                  <a:schemeClr val="bg1"/>
                </a:solidFill>
              </a:rPr>
              <a:t>Le nostre aule sono luminose e di varie dimensioni</a:t>
            </a:r>
            <a:r>
              <a:rPr lang="it-IT" sz="3600" b="1" noProof="1" smtClean="0">
                <a:solidFill>
                  <a:schemeClr val="tx2"/>
                </a:solidFill>
              </a:rPr>
              <a:t> </a:t>
            </a:r>
            <a:endParaRPr lang="it-IT" b="1" noProof="1">
              <a:solidFill>
                <a:schemeClr val="tx2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A4F2D27-80D1-43A4-B893-7086233F71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46716" y="1714500"/>
            <a:ext cx="3429000" cy="3429000"/>
          </a:xfrm>
          <a:prstGeom prst="ellipse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1"/>
          </a:p>
        </p:txBody>
      </p:sp>
      <p:pic>
        <p:nvPicPr>
          <p:cNvPr id="2050" name="Picture 2" descr="C:\Users\Patrizia\Desktop\classroom-kids-teacher-professor-teaches-260nw-11244512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846" y="2438292"/>
            <a:ext cx="2239231" cy="1870662"/>
          </a:xfrm>
          <a:prstGeom prst="rect">
            <a:avLst/>
          </a:prstGeom>
          <a:noFill/>
        </p:spPr>
      </p:pic>
      <p:pic>
        <p:nvPicPr>
          <p:cNvPr id="2051" name="Picture 3" descr="C:\Users\Patrizia\Desktop\f77a33da-05b3-4bb0-bd45-de286c2d556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7129" y="2008123"/>
            <a:ext cx="2864284" cy="3819045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1731" y="1654543"/>
            <a:ext cx="4146118" cy="23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6263014" y="4096011"/>
            <a:ext cx="62630" cy="50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355927" y="3890089"/>
            <a:ext cx="187890" cy="21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908430" y="3496369"/>
            <a:ext cx="141251" cy="146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6171707" y="3449636"/>
            <a:ext cx="187890" cy="21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6521380" y="3411416"/>
            <a:ext cx="135652" cy="1356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6935382" y="3823398"/>
            <a:ext cx="168803" cy="195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7337316" y="3690797"/>
            <a:ext cx="188900" cy="182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5441181" y="3518300"/>
            <a:ext cx="143017" cy="139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7661300" y="2381466"/>
            <a:ext cx="187890" cy="21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7618933" y="2123406"/>
            <a:ext cx="173161" cy="184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8104908" y="2289204"/>
            <a:ext cx="153065" cy="149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8392504" y="2142893"/>
            <a:ext cx="153065" cy="149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8719989" y="2206381"/>
            <a:ext cx="153065" cy="149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9079445" y="2321023"/>
            <a:ext cx="153065" cy="149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9602569" y="2299101"/>
            <a:ext cx="134642" cy="97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9143087" y="2683368"/>
            <a:ext cx="241160" cy="252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9977404" y="2267585"/>
            <a:ext cx="153065" cy="149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10830296" y="2208810"/>
            <a:ext cx="249285" cy="201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11470954" y="2300471"/>
            <a:ext cx="219390" cy="149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/>
        </p:nvSpPr>
        <p:spPr>
          <a:xfrm flipH="1" flipV="1">
            <a:off x="11459689" y="2196935"/>
            <a:ext cx="123777" cy="2122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>
            <a:off x="10537828" y="2237287"/>
            <a:ext cx="110532" cy="974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>
            <a:off x="10597206" y="2372028"/>
            <a:ext cx="110532" cy="974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/>
          <p:cNvSpPr/>
          <p:nvPr/>
        </p:nvSpPr>
        <p:spPr>
          <a:xfrm>
            <a:off x="10317221" y="2237289"/>
            <a:ext cx="110532" cy="974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/>
          <p:cNvSpPr/>
          <p:nvPr/>
        </p:nvSpPr>
        <p:spPr>
          <a:xfrm>
            <a:off x="9786485" y="2215366"/>
            <a:ext cx="110532" cy="974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57042" y="3348842"/>
            <a:ext cx="2870860" cy="330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Ovale 31"/>
          <p:cNvSpPr/>
          <p:nvPr/>
        </p:nvSpPr>
        <p:spPr>
          <a:xfrm>
            <a:off x="8946077" y="4947297"/>
            <a:ext cx="153065" cy="149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/>
          <p:cNvSpPr/>
          <p:nvPr/>
        </p:nvSpPr>
        <p:spPr>
          <a:xfrm>
            <a:off x="9373589" y="4674165"/>
            <a:ext cx="153065" cy="149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698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842" y="914401"/>
            <a:ext cx="6400800" cy="685800"/>
          </a:xfrm>
        </p:spPr>
        <p:txBody>
          <a:bodyPr rtlCol="0"/>
          <a:lstStyle/>
          <a:p>
            <a:pPr rtl="0"/>
            <a:r>
              <a:rPr lang="it-IT" b="1" noProof="1" smtClean="0">
                <a:solidFill>
                  <a:schemeClr val="bg1"/>
                </a:solidFill>
              </a:rPr>
              <a:t>Scuola</a:t>
            </a:r>
            <a:r>
              <a:rPr lang="it-IT" noProof="1" smtClean="0">
                <a:solidFill>
                  <a:schemeClr val="bg1"/>
                </a:solidFill>
              </a:rPr>
              <a:t> </a:t>
            </a:r>
            <a:r>
              <a:rPr lang="it-IT" b="1" noProof="1" smtClean="0">
                <a:solidFill>
                  <a:schemeClr val="bg1"/>
                </a:solidFill>
              </a:rPr>
              <a:t>e tecnologia</a:t>
            </a:r>
            <a:endParaRPr lang="it-IT" b="1" noProof="1">
              <a:solidFill>
                <a:schemeClr val="bg1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913294"/>
            <a:ext cx="6400800" cy="4206240"/>
          </a:xfrm>
        </p:spPr>
        <p:txBody>
          <a:bodyPr rtlCol="0">
            <a:normAutofit/>
          </a:bodyPr>
          <a:lstStyle/>
          <a:p>
            <a:pPr marL="285750" indent="-285750" algn="ctr" rtl="0">
              <a:lnSpc>
                <a:spcPts val="2800"/>
              </a:lnSpc>
            </a:pPr>
            <a:r>
              <a:rPr lang="it-IT" sz="2400" noProof="1" smtClean="0">
                <a:solidFill>
                  <a:schemeClr val="bg1"/>
                </a:solidFill>
              </a:rPr>
              <a:t>Tutte le aule sono dotate di computer e webcam e predisposte quindi per un’eventuale DDI in caso di isolamento fiduciario di uno o più alunni.</a:t>
            </a:r>
          </a:p>
          <a:p>
            <a:pPr marL="285750" indent="-285750" algn="ctr" rtl="0">
              <a:lnSpc>
                <a:spcPts val="2800"/>
              </a:lnSpc>
            </a:pPr>
            <a:r>
              <a:rPr lang="it-IT" sz="2400" noProof="1" smtClean="0">
                <a:solidFill>
                  <a:schemeClr val="bg1"/>
                </a:solidFill>
              </a:rPr>
              <a:t>Molte classi inoltre hanno in dotazione la Lim</a:t>
            </a:r>
            <a:endParaRPr lang="it-IT" sz="2400" noProof="1">
              <a:solidFill>
                <a:schemeClr val="bg1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B4E64823-B1F6-4468-BC94-C8D367BF35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837692" y="1714500"/>
            <a:ext cx="3429000" cy="3429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4457" y="4131129"/>
            <a:ext cx="2977190" cy="26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8362" y="2469608"/>
            <a:ext cx="2112579" cy="192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0224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FB7C4AF-BB0C-400D-A8AA-F137B026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sz="3600" b="1" noProof="1" smtClean="0">
                <a:solidFill>
                  <a:schemeClr val="tx2"/>
                </a:solidFill>
              </a:rPr>
              <a:t>Il nostro fiore all’occhiello…</a:t>
            </a:r>
            <a:r>
              <a:rPr lang="it-IT" sz="2200" b="1" noProof="1" smtClean="0">
                <a:solidFill>
                  <a:schemeClr val="tx2"/>
                </a:solidFill>
              </a:rPr>
              <a:t/>
            </a:r>
            <a:br>
              <a:rPr lang="it-IT" sz="2200" b="1" noProof="1" smtClean="0">
                <a:solidFill>
                  <a:schemeClr val="tx2"/>
                </a:solidFill>
              </a:rPr>
            </a:br>
            <a:r>
              <a:rPr lang="it-IT" sz="2200" b="1" noProof="1" smtClean="0">
                <a:solidFill>
                  <a:schemeClr val="tx2"/>
                </a:solidFill>
              </a:rPr>
              <a:t/>
            </a:r>
            <a:br>
              <a:rPr lang="it-IT" sz="2200" b="1" noProof="1" smtClean="0">
                <a:solidFill>
                  <a:schemeClr val="tx2"/>
                </a:solidFill>
              </a:rPr>
            </a:br>
            <a:r>
              <a:rPr lang="it-IT" b="1" noProof="1" smtClean="0">
                <a:solidFill>
                  <a:schemeClr val="tx2"/>
                </a:solidFill>
              </a:rPr>
              <a:t>L’aula di Informatica</a:t>
            </a:r>
            <a:endParaRPr lang="it-IT" b="1" noProof="1">
              <a:solidFill>
                <a:schemeClr val="tx2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A4F2D27-80D1-43A4-B893-7086233F71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46716" y="1714500"/>
            <a:ext cx="3429000" cy="3429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1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103" y="2601428"/>
            <a:ext cx="5657291" cy="386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2392" y="2430463"/>
            <a:ext cx="16859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8698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FB7C4AF-BB0C-400D-A8AA-F137B026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sz="3600" b="1" noProof="1" smtClean="0">
                <a:solidFill>
                  <a:schemeClr val="tx2"/>
                </a:solidFill>
              </a:rPr>
              <a:t>La biblioteca e il laboratorio artistico -musicale</a:t>
            </a:r>
            <a:endParaRPr lang="it-IT" b="1" noProof="1">
              <a:solidFill>
                <a:schemeClr val="tx2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A4F2D27-80D1-43A4-B893-7086233F71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46716" y="1714500"/>
            <a:ext cx="3429000" cy="3429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1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2392" y="2430463"/>
            <a:ext cx="16859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2" y="2695434"/>
            <a:ext cx="1998236" cy="266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3063" y="1993343"/>
            <a:ext cx="2448944" cy="179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38273" y="4203511"/>
            <a:ext cx="2478521" cy="192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8698573"/>
      </p:ext>
    </p:extLst>
  </p:cSld>
  <p:clrMapOvr>
    <a:masterClrMapping/>
  </p:clrMapOvr>
</p:sld>
</file>

<file path=ppt/theme/theme1.xml><?xml version="1.0" encoding="utf-8"?>
<a:theme xmlns:a="http://schemas.openxmlformats.org/drawingml/2006/main" name="tf45015601_win32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6870066_TF45015601_Win32" id="{4AF809D8-3176-4DF0-8C94-06535FA337CE}" vid="{D9A3A99A-2BCC-4E9A-A1AC-75997D8AC88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8431A9B-4B87-4F2F-AB9E-CAE6A6729B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F07EB6-DDE3-49D2-9047-A171C0D29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4EED2D-C894-47C4-9CDD-55EC03B2713B}">
  <ds:schemaRefs>
    <ds:schemaRef ds:uri="http://schemas.microsoft.com/office/infopath/2007/PartnerControls"/>
    <ds:schemaRef ds:uri="http://purl.org/dc/elements/1.1/"/>
    <ds:schemaRef ds:uri="16c05727-aa75-4e4a-9b5f-8a80a1165891"/>
    <ds:schemaRef ds:uri="http://schemas.microsoft.com/office/2006/documentManagement/types"/>
    <ds:schemaRef ds:uri="http://schemas.microsoft.com/office/2006/metadata/properties"/>
    <ds:schemaRef ds:uri="http://purl.org/dc/terms/"/>
    <ds:schemaRef ds:uri="71af3243-3dd4-4a8d-8c0d-dd76da1f02a5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tf45015601_win32</Template>
  <TotalTime>0</TotalTime>
  <Words>310</Words>
  <Application>Microsoft Office PowerPoint</Application>
  <PresentationFormat>Widescreen</PresentationFormat>
  <Paragraphs>51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</vt:lpstr>
      <vt:lpstr>Calibri</vt:lpstr>
      <vt:lpstr>Kristen ITC</vt:lpstr>
      <vt:lpstr>Quire Sans</vt:lpstr>
      <vt:lpstr>Rockwell Condensed</vt:lpstr>
      <vt:lpstr>Wingdings</vt:lpstr>
      <vt:lpstr>tf45015601_win32</vt:lpstr>
      <vt:lpstr>Presentazione standard di PowerPoint</vt:lpstr>
      <vt:lpstr>La nostra sede</vt:lpstr>
      <vt:lpstr>Orario scolastico</vt:lpstr>
      <vt:lpstr>La mensa</vt:lpstr>
      <vt:lpstr>Sport  a scuola… e fuori…</vt:lpstr>
      <vt:lpstr>Le nostre aule sono luminose e di varie dimensioni </vt:lpstr>
      <vt:lpstr>Scuola e tecnologia</vt:lpstr>
      <vt:lpstr>Il nostro fiore all’occhiello…  L’aula di Informatica</vt:lpstr>
      <vt:lpstr>La biblioteca e il laboratorio artistico -musicale</vt:lpstr>
      <vt:lpstr> Progetto di lingue  in orario extracurricolare     Progetto sport di classe Coni/Miur in orario curricolare   Progetti di musica e teatro in orario curricolare con esperti esterni e con il contributo delle famiglie   Lettura condivisa    </vt:lpstr>
      <vt:lpstr>Presentazione standard di PowerPoint</vt:lpstr>
      <vt:lpstr>Gli alunni indossano la divisa scolastica costituita da pantalone blu, felpa blu o maglietta bianca con il logo della scuola</vt:lpstr>
      <vt:lpstr>Comunicazioni scuola-famiglia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2020-12-27T15:49:22Z</dcterms:created>
  <dcterms:modified xsi:type="dcterms:W3CDTF">2021-11-20T16:33:17Z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